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6530B7C-DA69-487F-B84D-A9FBCB8E4F22}">
  <a:tblStyle styleId="{36530B7C-DA69-487F-B84D-A9FBCB8E4F2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jpg"/><Relationship Id="rId10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9" Type="http://schemas.openxmlformats.org/officeDocument/2006/relationships/image" Target="../media/image9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4103687" y="5157787"/>
            <a:ext cx="45720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Fraude Bancario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4356100" y="5662612"/>
            <a:ext cx="4319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Proyecto  Inteligencia Artificial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https://github.com/soriaster/Fraude_Bancario</a:t>
            </a:r>
            <a:endParaRPr/>
          </a:p>
        </p:txBody>
      </p:sp>
      <p:pic>
        <p:nvPicPr>
          <p:cNvPr descr="C:\Users\Elisa\Downloads\WhatsApp Image 2019-06-10 at 9.19.10 AM.jpeg"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2875"/>
            <a:ext cx="13811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87" name="Google Shape;87;p13"/>
          <p:cNvPicPr preferRelativeResize="0"/>
          <p:nvPr/>
        </p:nvPicPr>
        <p:blipFill rotWithShape="1">
          <a:blip r:embed="rId5">
            <a:alphaModFix/>
          </a:blip>
          <a:srcRect b="12881" l="17356" r="15344" t="12312"/>
          <a:stretch/>
        </p:blipFill>
        <p:spPr>
          <a:xfrm>
            <a:off x="7839075" y="142875"/>
            <a:ext cx="1196975" cy="119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781050" y="1585912"/>
            <a:ext cx="7536000" cy="50832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ENTRENAMIENTO Y LA PREDICCIÓN</a:t>
            </a:r>
            <a:endParaRPr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952500" y="1728787"/>
            <a:ext cx="6991200" cy="5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Entrenar el data set balanceado y comparar con diferentes modelos de entrenamiento. </a:t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638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Modelos a Probar: Regresión logística, Random Forrest y XGBoost</a:t>
            </a:r>
            <a:endParaRPr/>
          </a:p>
          <a:p>
            <a:pPr indent="-246380" lvl="1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Obtener: </a:t>
            </a:r>
            <a:endParaRPr/>
          </a:p>
          <a:p>
            <a:pPr indent="-342900" lvl="1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TP ( True Positive ) TN ( True Negative ) </a:t>
            </a:r>
            <a:endParaRPr/>
          </a:p>
          <a:p>
            <a:pPr indent="-342900" lvl="1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FP (False Positive ) FN ( False Negative )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None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225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C:\Users\Elisa\Downloads\WhatsApp Image 2019-06-10 at 9.19.10 AM.jpeg"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80" name="Google Shape;180;p22"/>
          <p:cNvPicPr preferRelativeResize="0"/>
          <p:nvPr/>
        </p:nvPicPr>
        <p:blipFill rotWithShape="1">
          <a:blip r:embed="rId4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lisa\Downloads\WhatsApp Image 2019-06-10 at 9.19.10 AM.jpeg"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86" name="Google Shape;186;p23"/>
          <p:cNvPicPr preferRelativeResize="0"/>
          <p:nvPr/>
        </p:nvPicPr>
        <p:blipFill rotWithShape="1">
          <a:blip r:embed="rId4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900112" y="2971800"/>
            <a:ext cx="3660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838200" y="836612"/>
            <a:ext cx="36624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Regresión Logística Con Penalización</a:t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1127125" y="5084762"/>
            <a:ext cx="3660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endParaRPr/>
          </a:p>
        </p:txBody>
      </p:sp>
      <p:grpSp>
        <p:nvGrpSpPr>
          <p:cNvPr id="190" name="Google Shape;190;p23"/>
          <p:cNvGrpSpPr/>
          <p:nvPr/>
        </p:nvGrpSpPr>
        <p:grpSpPr>
          <a:xfrm>
            <a:off x="4888033" y="333350"/>
            <a:ext cx="2997265" cy="2285949"/>
            <a:chOff x="5692525" y="1135712"/>
            <a:chExt cx="3055939" cy="2293288"/>
          </a:xfrm>
        </p:grpSpPr>
        <p:pic>
          <p:nvPicPr>
            <p:cNvPr descr="Resultado de imagen para monitor" id="191" name="Google Shape;19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92525" y="1135712"/>
              <a:ext cx="3055939" cy="229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3"/>
            <p:cNvPicPr preferRelativeResize="0"/>
            <p:nvPr/>
          </p:nvPicPr>
          <p:blipFill rotWithShape="1">
            <a:blip r:embed="rId6">
              <a:alphaModFix/>
            </a:blip>
            <a:srcRect b="56495" l="30267" r="37138" t="29462"/>
            <a:stretch/>
          </p:blipFill>
          <p:spPr>
            <a:xfrm>
              <a:off x="5796136" y="1192758"/>
              <a:ext cx="2836356" cy="962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3"/>
            <p:cNvPicPr preferRelativeResize="0"/>
            <p:nvPr/>
          </p:nvPicPr>
          <p:blipFill rotWithShape="1">
            <a:blip r:embed="rId6">
              <a:alphaModFix/>
            </a:blip>
            <a:srcRect b="24373" l="30492" r="48103" t="66499"/>
            <a:stretch/>
          </p:blipFill>
          <p:spPr>
            <a:xfrm>
              <a:off x="5796136" y="2155285"/>
              <a:ext cx="2836356" cy="6256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23"/>
          <p:cNvGrpSpPr/>
          <p:nvPr/>
        </p:nvGrpSpPr>
        <p:grpSpPr>
          <a:xfrm>
            <a:off x="4911705" y="2608431"/>
            <a:ext cx="3024117" cy="2405152"/>
            <a:chOff x="755576" y="3834610"/>
            <a:chExt cx="2700346" cy="2044502"/>
          </a:xfrm>
        </p:grpSpPr>
        <p:pic>
          <p:nvPicPr>
            <p:cNvPr descr="Resultado de imagen para monitor" id="195" name="Google Shape;195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5576" y="3834610"/>
              <a:ext cx="2700346" cy="2044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3"/>
            <p:cNvPicPr preferRelativeResize="0"/>
            <p:nvPr/>
          </p:nvPicPr>
          <p:blipFill rotWithShape="1">
            <a:blip r:embed="rId7">
              <a:alphaModFix/>
            </a:blip>
            <a:srcRect b="52632" l="30197" r="37927" t="34378"/>
            <a:stretch/>
          </p:blipFill>
          <p:spPr>
            <a:xfrm>
              <a:off x="827584" y="3888573"/>
              <a:ext cx="2520280" cy="769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3"/>
            <p:cNvPicPr preferRelativeResize="0"/>
            <p:nvPr/>
          </p:nvPicPr>
          <p:blipFill rotWithShape="1">
            <a:blip r:embed="rId7">
              <a:alphaModFix/>
            </a:blip>
            <a:srcRect b="18404" l="30294" r="48783" t="73168"/>
            <a:stretch/>
          </p:blipFill>
          <p:spPr>
            <a:xfrm>
              <a:off x="827584" y="4658442"/>
              <a:ext cx="2520280" cy="6941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3"/>
          <p:cNvGrpSpPr/>
          <p:nvPr/>
        </p:nvGrpSpPr>
        <p:grpSpPr>
          <a:xfrm>
            <a:off x="4911700" y="4837069"/>
            <a:ext cx="3024117" cy="1976415"/>
            <a:chOff x="971601" y="3361722"/>
            <a:chExt cx="2700346" cy="1677772"/>
          </a:xfrm>
        </p:grpSpPr>
        <p:pic>
          <p:nvPicPr>
            <p:cNvPr descr="Resultado de imagen para monitor" id="199" name="Google Shape;199;p23"/>
            <p:cNvPicPr preferRelativeResize="0"/>
            <p:nvPr/>
          </p:nvPicPr>
          <p:blipFill rotWithShape="1">
            <a:blip r:embed="rId5">
              <a:alphaModFix/>
            </a:blip>
            <a:srcRect b="17938" l="0" r="0" t="0"/>
            <a:stretch/>
          </p:blipFill>
          <p:spPr>
            <a:xfrm>
              <a:off x="971601" y="3361722"/>
              <a:ext cx="2700346" cy="1677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3"/>
            <p:cNvPicPr preferRelativeResize="0"/>
            <p:nvPr/>
          </p:nvPicPr>
          <p:blipFill rotWithShape="1">
            <a:blip r:embed="rId8">
              <a:alphaModFix/>
            </a:blip>
            <a:srcRect b="49823" l="30495" r="37728" t="37889"/>
            <a:stretch/>
          </p:blipFill>
          <p:spPr>
            <a:xfrm>
              <a:off x="1043608" y="3413505"/>
              <a:ext cx="2537734" cy="735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3"/>
            <p:cNvPicPr preferRelativeResize="0"/>
            <p:nvPr/>
          </p:nvPicPr>
          <p:blipFill rotWithShape="1">
            <a:blip r:embed="rId8">
              <a:alphaModFix/>
            </a:blip>
            <a:srcRect b="15772" l="30393" r="48685" t="75978"/>
            <a:stretch/>
          </p:blipFill>
          <p:spPr>
            <a:xfrm>
              <a:off x="1043607" y="4149080"/>
              <a:ext cx="2537734" cy="6801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457200" y="404812"/>
            <a:ext cx="8229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MATRIZ DE CONFUSIÓN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179387" y="1512887"/>
            <a:ext cx="331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Regresión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Logística Con Penalización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11938" l="20863" r="25586" t="40269"/>
          <a:stretch/>
        </p:blipFill>
        <p:spPr>
          <a:xfrm>
            <a:off x="3492500" y="1512887"/>
            <a:ext cx="5224462" cy="4905376"/>
          </a:xfrm>
          <a:prstGeom prst="rect">
            <a:avLst/>
          </a:prstGeom>
          <a:noFill/>
          <a:ln cap="flat" cmpd="sng" w="9525">
            <a:solidFill>
              <a:srgbClr val="3C8C93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09" name="Google Shape;209;p24"/>
          <p:cNvSpPr txBox="1"/>
          <p:nvPr/>
        </p:nvSpPr>
        <p:spPr>
          <a:xfrm>
            <a:off x="196850" y="3379787"/>
            <a:ext cx="33132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AUC que tan buen clasificador 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Recall capacidad para poder identificar fraude y no fraude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Presición Éxito en predecir nuestro data set desbalanceado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25"/>
          <p:cNvGraphicFramePr/>
          <p:nvPr/>
        </p:nvGraphicFramePr>
        <p:xfrm>
          <a:off x="457200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{36530B7C-DA69-487F-B84D-A9FBCB8E4F22}</a:tableStyleId>
              </a:tblPr>
              <a:tblGrid>
                <a:gridCol w="1944675"/>
                <a:gridCol w="1943100"/>
                <a:gridCol w="2447925"/>
                <a:gridCol w="2012950"/>
              </a:tblGrid>
              <a:tr h="1027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MODELO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XGBOOST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REGRESIÓN LOGÍSTICA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 PENALIZACION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FOREST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</a:tr>
              <a:tr h="685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en-US" sz="28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0,86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0,91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0,73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684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1" i="0" lang="en-US" sz="28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AUC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0,92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0,94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0,86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5" name="Google Shape;215;p25"/>
          <p:cNvSpPr txBox="1"/>
          <p:nvPr>
            <p:ph type="title"/>
          </p:nvPr>
        </p:nvSpPr>
        <p:spPr>
          <a:xfrm>
            <a:off x="457200" y="404812"/>
            <a:ext cx="8229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COMPARATIVO</a:t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5264150" y="3275012"/>
            <a:ext cx="600000" cy="4794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5264150" y="3913187"/>
            <a:ext cx="628500" cy="4794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Elisa\Downloads\WhatsApp Image 2019-06-10 at 9.19.10 AM.jpeg"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85725"/>
            <a:ext cx="88265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19" name="Google Shape;219;p25"/>
          <p:cNvPicPr preferRelativeResize="0"/>
          <p:nvPr/>
        </p:nvPicPr>
        <p:blipFill rotWithShape="1">
          <a:blip r:embed="rId4">
            <a:alphaModFix/>
          </a:blip>
          <a:srcRect b="12881" l="17356" r="15344" t="12312"/>
          <a:stretch/>
        </p:blipFill>
        <p:spPr>
          <a:xfrm>
            <a:off x="8288337" y="85725"/>
            <a:ext cx="7683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>
            <a:off x="323850" y="1585912"/>
            <a:ext cx="8496300" cy="18432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MODELOS DE</a:t>
            </a:r>
            <a:b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VISUALIZACIÓN T-SNE</a:t>
            </a:r>
            <a:endParaRPr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457200" y="1674812"/>
            <a:ext cx="81789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1" i="0" lang="en-US" sz="1900" u="none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PCA. – </a:t>
            </a: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Establecemos la reducción de dimensionalidad con el análisis de componentes principales 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1" i="0" lang="en-US" sz="1900" u="none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TSNE. -  </a:t>
            </a: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El cual consiste en que los puntos cercanos se atraen y los distantes se repelen, con la finalidad de reducir las dimensiones.</a:t>
            </a:r>
            <a:endParaRPr/>
          </a:p>
          <a:p>
            <a:pPr indent="-24638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225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C:\Users\Elisa\Downloads\WhatsApp Image 2019-06-10 at 9.19.10 AM.jpeg" id="227" name="Google Shape;2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28" name="Google Shape;228;p26"/>
          <p:cNvPicPr preferRelativeResize="0"/>
          <p:nvPr/>
        </p:nvPicPr>
        <p:blipFill rotWithShape="1">
          <a:blip r:embed="rId4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 rotWithShape="1">
          <a:blip r:embed="rId5">
            <a:alphaModFix/>
          </a:blip>
          <a:srcRect b="20904" l="28443" r="5896" t="41017"/>
          <a:stretch/>
        </p:blipFill>
        <p:spPr>
          <a:xfrm>
            <a:off x="179387" y="3716337"/>
            <a:ext cx="8732837" cy="2665413"/>
          </a:xfrm>
          <a:prstGeom prst="rect">
            <a:avLst/>
          </a:prstGeom>
          <a:noFill/>
          <a:ln cap="flat" cmpd="sng" w="9525">
            <a:solidFill>
              <a:srgbClr val="3C8C93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179387" y="1549400"/>
            <a:ext cx="3744900" cy="46164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INTERPRETACIÓN T-SNE</a:t>
            </a:r>
            <a:endParaRPr/>
          </a:p>
        </p:txBody>
      </p:sp>
      <p:pic>
        <p:nvPicPr>
          <p:cNvPr descr="C:\Users\Elisa\Downloads\WhatsApp Image 2019-06-10 at 9.19.10 AM.jpeg" id="236" name="Google Shape;2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37" name="Google Shape;237;p27"/>
          <p:cNvPicPr preferRelativeResize="0"/>
          <p:nvPr/>
        </p:nvPicPr>
        <p:blipFill rotWithShape="1">
          <a:blip r:embed="rId4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5">
            <a:alphaModFix/>
          </a:blip>
          <a:srcRect b="16858" l="51503" r="25564" t="47686"/>
          <a:stretch/>
        </p:blipFill>
        <p:spPr>
          <a:xfrm>
            <a:off x="4067175" y="1989137"/>
            <a:ext cx="4968876" cy="37798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39" name="Google Shape;239;p27"/>
          <p:cNvSpPr txBox="1"/>
          <p:nvPr/>
        </p:nvSpPr>
        <p:spPr>
          <a:xfrm>
            <a:off x="312737" y="1879600"/>
            <a:ext cx="35289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128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 un algoritmo de aprendizaje automático para visualización desarrollado por L. Van Der Maaten.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8128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 una técnica no lineal para la reducción de dimensionalidad, que permite visualizar DATA-SET de hasta 30M.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8128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t-SNE se utiliza en áreas como seguridad informática, investigación del cáncer, bioinformática.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>
            <a:off x="781050" y="1441450"/>
            <a:ext cx="7536000" cy="50418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962025" y="1773237"/>
            <a:ext cx="6991200" cy="4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Regresión Logística con penalización fue el modelo que mejor se comportó.</a:t>
            </a:r>
            <a:endParaRPr/>
          </a:p>
          <a:p>
            <a:pPr indent="-273050" lvl="0" marL="342900" marR="0" rtl="0" algn="just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 característica de penalización class_weight=“balanced” es la encargada de balancear internamente el dataset utilizando los valores dependientes y_train, ponderando las clases para asegurar una combinación equilibrada.</a:t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73050" lvl="0" marL="342900" marR="0" rtl="0" algn="just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El recall fue de 0,91; el ROC_AUC de 0,94; la precisión del modelo seleccionado es de 7%, sin embargo es preferible que el modelo entrenado sea asertivo en los datos fraudulentos.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225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C:\Users\Elisa\Downloads\WhatsApp Image 2019-06-10 at 9.19.10 AM.jpeg" id="247" name="Google Shape;24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48" name="Google Shape;248;p28"/>
          <p:cNvPicPr preferRelativeResize="0"/>
          <p:nvPr/>
        </p:nvPicPr>
        <p:blipFill rotWithShape="1">
          <a:blip r:embed="rId4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inteligencia artificial"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9289" r="13431" t="0"/>
          <a:stretch/>
        </p:blipFill>
        <p:spPr>
          <a:xfrm>
            <a:off x="1262733" y="1318570"/>
            <a:ext cx="7005000" cy="5539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sx="98000" rotWithShape="0" algn="tl" dir="7800000" dist="38100" sy="98000">
              <a:srgbClr val="000000">
                <a:alpha val="0"/>
              </a:srgbClr>
            </a:outerShdw>
          </a:effectLst>
        </p:spPr>
      </p:pic>
      <p:sp>
        <p:nvSpPr>
          <p:cNvPr id="254" name="Google Shape;254;p29"/>
          <p:cNvSpPr txBox="1"/>
          <p:nvPr>
            <p:ph type="title"/>
          </p:nvPr>
        </p:nvSpPr>
        <p:spPr>
          <a:xfrm>
            <a:off x="457200" y="274637"/>
            <a:ext cx="82296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/>
          </a:p>
        </p:txBody>
      </p:sp>
      <p:pic>
        <p:nvPicPr>
          <p:cNvPr descr="C:\Users\Elisa\Downloads\WhatsApp Image 2019-06-10 at 9.19.10 AM.jpeg" id="255" name="Google Shape;25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56" name="Google Shape;256;p29"/>
          <p:cNvPicPr preferRelativeResize="0"/>
          <p:nvPr/>
        </p:nvPicPr>
        <p:blipFill rotWithShape="1">
          <a:blip r:embed="rId5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/>
          <p:nvPr/>
        </p:nvSpPr>
        <p:spPr>
          <a:xfrm>
            <a:off x="523875" y="1319212"/>
            <a:ext cx="8363100" cy="5422800"/>
          </a:xfrm>
          <a:prstGeom prst="roundRect">
            <a:avLst>
              <a:gd fmla="val 820" name="adj"/>
            </a:avLst>
          </a:prstGeom>
          <a:solidFill>
            <a:srgbClr val="404040">
              <a:alpha val="59609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139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852487" y="1663700"/>
            <a:ext cx="7705800" cy="4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El data set era altamente desbalanceado y con variables restringidas por la privacidad del banco.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Elaboramos el proyecto con varios modelos de inteligencia artificial para analizar los resultados con  criterio estadístico de RECALL y AREA BAJO LA CURVA.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Hemos comprobado que la tecnología está tan abierta, que los modelos están mejorándose constantemente. Y esto nos permite obtener mejores resultados, basados en los criterios de tiempos de respuesta y porcentaje de éxito en los resultados en las predicciones.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225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inteligencia artificial"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9289" r="13431" t="0"/>
          <a:stretch/>
        </p:blipFill>
        <p:spPr>
          <a:xfrm>
            <a:off x="1262733" y="1318570"/>
            <a:ext cx="7005000" cy="5539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sx="98000" rotWithShape="0" algn="tl" dir="7800000" dist="38100" sy="98000">
              <a:srgbClr val="000000">
                <a:alpha val="0"/>
              </a:srgbClr>
            </a:outerShdw>
          </a:effectLst>
        </p:spPr>
      </p:pic>
      <p:sp>
        <p:nvSpPr>
          <p:cNvPr id="264" name="Google Shape;264;p30"/>
          <p:cNvSpPr txBox="1"/>
          <p:nvPr>
            <p:ph type="title"/>
          </p:nvPr>
        </p:nvSpPr>
        <p:spPr>
          <a:xfrm>
            <a:off x="457200" y="274637"/>
            <a:ext cx="82296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endParaRPr/>
          </a:p>
        </p:txBody>
      </p:sp>
      <p:pic>
        <p:nvPicPr>
          <p:cNvPr descr="C:\Users\Elisa\Downloads\WhatsApp Image 2019-06-10 at 9.19.10 AM.jpeg" id="265" name="Google Shape;26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66" name="Google Shape;266;p30"/>
          <p:cNvPicPr preferRelativeResize="0"/>
          <p:nvPr/>
        </p:nvPicPr>
        <p:blipFill rotWithShape="1">
          <a:blip r:embed="rId5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523875" y="1319212"/>
            <a:ext cx="8363100" cy="5422800"/>
          </a:xfrm>
          <a:prstGeom prst="roundRect">
            <a:avLst>
              <a:gd fmla="val 820" name="adj"/>
            </a:avLst>
          </a:prstGeom>
          <a:solidFill>
            <a:srgbClr val="404040">
              <a:alpha val="59609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139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852487" y="1663700"/>
            <a:ext cx="7705800" cy="4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225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2894012" y="4849812"/>
            <a:ext cx="5664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r>
              <a:rPr b="1" i="0" lang="en-US" sz="5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Fraude Bancario</a:t>
            </a:r>
            <a:endParaRPr/>
          </a:p>
        </p:txBody>
      </p:sp>
      <p:sp>
        <p:nvSpPr>
          <p:cNvPr id="270" name="Google Shape;270;p30"/>
          <p:cNvSpPr txBox="1"/>
          <p:nvPr/>
        </p:nvSpPr>
        <p:spPr>
          <a:xfrm>
            <a:off x="2339975" y="5724525"/>
            <a:ext cx="6218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Proyecto  Inteligencia Artificial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https://github.com/soriaster/Fraude_Bancario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457200" y="404812"/>
            <a:ext cx="8229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MATRIZ DE CONFUSIÓN</a:t>
            </a:r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179387" y="1512887"/>
            <a:ext cx="33132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en-US" sz="3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Regresión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en-US" sz="3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Logística Con Penalización</a:t>
            </a:r>
            <a:endParaRPr/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 b="11938" l="20863" r="25586" t="40269"/>
          <a:stretch/>
        </p:blipFill>
        <p:spPr>
          <a:xfrm>
            <a:off x="3492500" y="1512887"/>
            <a:ext cx="5224462" cy="4905376"/>
          </a:xfrm>
          <a:prstGeom prst="rect">
            <a:avLst/>
          </a:prstGeom>
          <a:noFill/>
          <a:ln cap="flat" cmpd="sng" w="9525">
            <a:solidFill>
              <a:srgbClr val="3C8C93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4103687" y="5157787"/>
            <a:ext cx="45720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Integrantes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4356100" y="5662612"/>
            <a:ext cx="4319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Elisa\Downloads\WhatsApp Image 2019-06-10 at 9.19.10 AM.jpeg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" name="Google Shape;95;p14"/>
          <p:cNvGraphicFramePr/>
          <p:nvPr/>
        </p:nvGraphicFramePr>
        <p:xfrm>
          <a:off x="2124075" y="162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{36530B7C-DA69-487F-B84D-A9FBCB8E4F22}</a:tableStyleId>
              </a:tblPr>
              <a:tblGrid>
                <a:gridCol w="1149350"/>
                <a:gridCol w="1149350"/>
                <a:gridCol w="1149350"/>
                <a:gridCol w="1149350"/>
                <a:gridCol w="1149350"/>
                <a:gridCol w="1149350"/>
              </a:tblGrid>
              <a:tr h="165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00" marB="4570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095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Michelle Nieto</a:t>
                      </a:r>
                      <a:endParaRPr/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Elisa Cisneros</a:t>
                      </a:r>
                      <a:endParaRPr/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Andrés Soriano</a:t>
                      </a:r>
                      <a:endParaRPr/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Alex </a:t>
                      </a:r>
                      <a:r>
                        <a:rPr b="0" i="0" lang="en-US" sz="14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Samaniego</a:t>
                      </a:r>
                      <a:endParaRPr/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Alex Vizuete</a:t>
                      </a:r>
                      <a:endParaRPr/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Daniel Quinde</a:t>
                      </a:r>
                      <a:endParaRPr/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pic>
        <p:nvPicPr>
          <p:cNvPr descr="C:\Users\Elisa\Desktop\yo.jpg" id="96" name="Google Shape;96;p14"/>
          <p:cNvPicPr preferRelativeResize="0"/>
          <p:nvPr/>
        </p:nvPicPr>
        <p:blipFill rotWithShape="1">
          <a:blip r:embed="rId5">
            <a:alphaModFix/>
          </a:blip>
          <a:srcRect b="4355" l="3379" r="4027" t="2577"/>
          <a:stretch/>
        </p:blipFill>
        <p:spPr>
          <a:xfrm>
            <a:off x="3348037" y="1838325"/>
            <a:ext cx="969962" cy="1320800"/>
          </a:xfrm>
          <a:prstGeom prst="rect">
            <a:avLst/>
          </a:prstGeom>
          <a:noFill/>
          <a:ln cap="flat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:\Users\Elisa\Downloads\DQ2018.jpg" id="97" name="Google Shape;9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1787" y="1838325"/>
            <a:ext cx="976312" cy="1320800"/>
          </a:xfrm>
          <a:prstGeom prst="rect">
            <a:avLst/>
          </a:prstGeom>
          <a:noFill/>
          <a:ln cap="flat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Imagen relacionada" id="98" name="Google Shape;98;p14"/>
          <p:cNvPicPr preferRelativeResize="0"/>
          <p:nvPr/>
        </p:nvPicPr>
        <p:blipFill rotWithShape="1">
          <a:blip r:embed="rId7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lisa\Downloads\WhatsApp Image 2019-06-10 at 7.01.41 PM.jpeg" id="99" name="Google Shape;99;p14"/>
          <p:cNvPicPr preferRelativeResize="0"/>
          <p:nvPr/>
        </p:nvPicPr>
        <p:blipFill rotWithShape="1">
          <a:blip r:embed="rId8">
            <a:alphaModFix/>
          </a:blip>
          <a:srcRect b="67378" l="40404" r="43318" t="13960"/>
          <a:stretch/>
        </p:blipFill>
        <p:spPr>
          <a:xfrm>
            <a:off x="4500562" y="1838325"/>
            <a:ext cx="1008062" cy="1320799"/>
          </a:xfrm>
          <a:prstGeom prst="rect">
            <a:avLst/>
          </a:prstGeom>
          <a:noFill/>
          <a:ln cap="flat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:\Users\Elisa\Downloads\WhatsApp Image 2019-06-10 at 7.26.04 PM.jpeg" id="100" name="Google Shape;100;p14"/>
          <p:cNvPicPr preferRelativeResize="0"/>
          <p:nvPr/>
        </p:nvPicPr>
        <p:blipFill rotWithShape="1">
          <a:blip r:embed="rId9">
            <a:alphaModFix/>
          </a:blip>
          <a:srcRect b="19512" l="25748" r="26866" t="7760"/>
          <a:stretch/>
        </p:blipFill>
        <p:spPr>
          <a:xfrm>
            <a:off x="5670550" y="1831975"/>
            <a:ext cx="946150" cy="1320800"/>
          </a:xfrm>
          <a:prstGeom prst="rect">
            <a:avLst/>
          </a:prstGeom>
          <a:noFill/>
          <a:ln cap="flat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:\Users\Elisa\Downloads\WhatsApp Image 2019-06-10 at 7.36.47 PM.jpeg" id="101" name="Google Shape;101;p14"/>
          <p:cNvPicPr preferRelativeResize="0"/>
          <p:nvPr/>
        </p:nvPicPr>
        <p:blipFill rotWithShape="1">
          <a:blip r:embed="rId10">
            <a:alphaModFix/>
          </a:blip>
          <a:srcRect b="6395" l="29700" r="38424" t="36653"/>
          <a:stretch/>
        </p:blipFill>
        <p:spPr>
          <a:xfrm>
            <a:off x="6799262" y="1831975"/>
            <a:ext cx="989011" cy="1327151"/>
          </a:xfrm>
          <a:prstGeom prst="rect">
            <a:avLst/>
          </a:prstGeom>
          <a:noFill/>
          <a:ln cap="flat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:\Users\Elisa\Downloads\WhatsApp Image 2019-06-10 at 7.58.42 PM.jpeg" id="102" name="Google Shape;102;p14"/>
          <p:cNvPicPr preferRelativeResize="0"/>
          <p:nvPr/>
        </p:nvPicPr>
        <p:blipFill rotWithShape="1">
          <a:blip r:embed="rId11">
            <a:alphaModFix/>
          </a:blip>
          <a:srcRect b="13378" l="26537" r="27605" t="23633"/>
          <a:stretch/>
        </p:blipFill>
        <p:spPr>
          <a:xfrm>
            <a:off x="2222500" y="1838325"/>
            <a:ext cx="944563" cy="1320800"/>
          </a:xfrm>
          <a:prstGeom prst="rect">
            <a:avLst/>
          </a:prstGeom>
          <a:noFill/>
          <a:ln cap="flat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539750" y="1811337"/>
            <a:ext cx="4227600" cy="46419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PROBLEMATICA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709612" y="2133600"/>
            <a:ext cx="3887700" cy="4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Los ciberdelincuentes aprovechan los avances tecnológicos para descubrir nuevas vulnerabilidades en los sistemas.</a:t>
            </a:r>
            <a:endParaRPr/>
          </a:p>
          <a:p>
            <a:pPr indent="-22225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Ellos se fijan en los patrones de consumo de las personas. Y utilizan técnicas de clonación de tarjetas en cajeros automáticos en lugares concurridos para pasar inadvertidos.</a:t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11952" r="7938" t="2496"/>
          <a:stretch/>
        </p:blipFill>
        <p:spPr>
          <a:xfrm>
            <a:off x="4938024" y="1804426"/>
            <a:ext cx="3967800" cy="46428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33000" stPos="0" sy="-100000" ky="0"/>
          </a:effectLst>
        </p:spPr>
      </p:pic>
      <p:pic>
        <p:nvPicPr>
          <p:cNvPr descr="C:\Users\Elisa\Downloads\WhatsApp Image 2019-06-10 at 9.19.10 AM.jpeg" id="111" name="Google Shape;1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12" name="Google Shape;112;p15"/>
          <p:cNvPicPr preferRelativeResize="0"/>
          <p:nvPr/>
        </p:nvPicPr>
        <p:blipFill rotWithShape="1">
          <a:blip r:embed="rId5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5060950" y="1930400"/>
            <a:ext cx="3972000" cy="43782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441325" y="260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MERCADO OBJETIVO</a:t>
            </a:r>
            <a:endParaRPr/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5060950" y="2171700"/>
            <a:ext cx="3811500" cy="4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Estas vulnerabilidades existen en todas las industrias que ofrecen a sus clientes las tarjetas de crédito y de débito como método de pago.</a:t>
            </a:r>
            <a:endParaRPr/>
          </a:p>
          <a:p>
            <a:pPr indent="-22225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Verdana"/>
              <a:buChar char="•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Los negocios más comunes son: </a:t>
            </a:r>
            <a:endParaRPr/>
          </a:p>
          <a:p>
            <a:pPr indent="-285750" lvl="1" marL="74295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❑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Comercios / Retail, </a:t>
            </a:r>
            <a:endParaRPr/>
          </a:p>
          <a:p>
            <a:pPr indent="-285750" lvl="1" marL="74295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❑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Entidades Financieras y</a:t>
            </a:r>
            <a:endParaRPr/>
          </a:p>
          <a:p>
            <a:pPr indent="-285750" lvl="1" marL="742950" marR="0" rtl="0" algn="just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❑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Gasolineras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7974" r="19134" t="0"/>
          <a:stretch/>
        </p:blipFill>
        <p:spPr>
          <a:xfrm>
            <a:off x="508001" y="1930401"/>
            <a:ext cx="4048200" cy="43788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33000" stPos="0" sy="-100000" ky="0"/>
          </a:effectLst>
        </p:spPr>
      </p:pic>
      <p:pic>
        <p:nvPicPr>
          <p:cNvPr descr="C:\Users\Elisa\Downloads\WhatsApp Image 2019-06-10 at 9.19.10 AM.jpeg" id="121" name="Google Shape;1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22" name="Google Shape;122;p16"/>
          <p:cNvPicPr preferRelativeResize="0"/>
          <p:nvPr/>
        </p:nvPicPr>
        <p:blipFill rotWithShape="1">
          <a:blip r:embed="rId5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250825" y="1628775"/>
            <a:ext cx="4321200" cy="48960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ESTRATEGIA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50825" y="1789112"/>
            <a:ext cx="4222800" cy="4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 ha desarrollado un demo, donde se utilizó un set de datos de un Banco Europeo, con transacciones de tarjetas de crédito y débito, en un período de dos días, y con información de transacciones fraudulentas y no fraudulentas.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 este historial nos fue posible realizar el entrenamiento de un algoritmo para poder clasificar los datos fraudulentos. </a:t>
            </a:r>
            <a:endParaRPr/>
          </a:p>
          <a:p>
            <a:pPr indent="-24638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638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Resultado de imagen para procedimiento" id="130" name="Google Shape;130;p17"/>
          <p:cNvPicPr preferRelativeResize="0"/>
          <p:nvPr/>
        </p:nvPicPr>
        <p:blipFill rotWithShape="1">
          <a:blip r:embed="rId3">
            <a:alphaModFix/>
          </a:blip>
          <a:srcRect b="9260" l="4285" r="4722" t="7538"/>
          <a:stretch/>
        </p:blipFill>
        <p:spPr>
          <a:xfrm>
            <a:off x="4730750" y="2133600"/>
            <a:ext cx="4257674" cy="2109786"/>
          </a:xfrm>
          <a:prstGeom prst="rect">
            <a:avLst/>
          </a:prstGeom>
          <a:noFill/>
          <a:ln cap="flat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:\Users\Elisa\Downloads\WhatsApp Image 2019-06-10 at 9.19.10 AM.jpeg"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32" name="Google Shape;132;p17"/>
          <p:cNvPicPr preferRelativeResize="0"/>
          <p:nvPr/>
        </p:nvPicPr>
        <p:blipFill rotWithShape="1">
          <a:blip r:embed="rId5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395287" y="1550987"/>
            <a:ext cx="8291400" cy="32463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DATOS: DATA SET</a:t>
            </a: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508000" y="1744662"/>
            <a:ext cx="7270800" cy="4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Data Set Base: 284807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Separamos los datos identificados como fraude Campo 1, de los que no son Fraude Campo 0. Y se guardaron en dos DataFrame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Fraudes 492 registros -&gt; clase minoritaria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No fraudes 284315 registros -&gt; clase mayoritaria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Los datos fraudulentos equivalen al 0.17% del Dataset total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30741" l="26923" r="35895" t="55086"/>
          <a:stretch/>
        </p:blipFill>
        <p:spPr>
          <a:xfrm>
            <a:off x="1187450" y="5084762"/>
            <a:ext cx="6989760" cy="1441449"/>
          </a:xfrm>
          <a:prstGeom prst="rect">
            <a:avLst/>
          </a:prstGeom>
          <a:noFill/>
          <a:ln cap="flat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:\Users\Elisa\Downloads\WhatsApp Image 2019-06-10 at 9.19.10 AM.jpeg" id="141" name="Google Shape;14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42" name="Google Shape;142;p18"/>
          <p:cNvPicPr preferRelativeResize="0"/>
          <p:nvPr/>
        </p:nvPicPr>
        <p:blipFill rotWithShape="1">
          <a:blip r:embed="rId5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504825" y="1417637"/>
            <a:ext cx="7993200" cy="12906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668337" y="1614487"/>
            <a:ext cx="79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seguridad y confidencialidad de los datos, tenemos 28 campos / variables sin etiqueta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23132" l="6879" r="44083" t="50826"/>
          <a:stretch/>
        </p:blipFill>
        <p:spPr>
          <a:xfrm>
            <a:off x="509587" y="3255962"/>
            <a:ext cx="7981951" cy="30972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0" name="Google Shape;150;p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DATA SET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1908175" y="3429000"/>
            <a:ext cx="5040300" cy="360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655637" y="1412875"/>
            <a:ext cx="8093100" cy="17289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422275" y="2698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BALANCEO DE DATASET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865187" y="1700212"/>
            <a:ext cx="730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Para el balanceo de datos con el modelo de regresión logística utilizamos el metodo de penalización Class_weight=“balanced”, el cual se encargará de equilibrar la clase mayoritaria a minoritaria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16664" l="29197" r="32125" t="34836"/>
          <a:stretch/>
        </p:blipFill>
        <p:spPr>
          <a:xfrm>
            <a:off x="2217737" y="3359150"/>
            <a:ext cx="4943477" cy="3395663"/>
          </a:xfrm>
          <a:prstGeom prst="rect">
            <a:avLst/>
          </a:prstGeom>
          <a:noFill/>
          <a:ln cap="flat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:\Users\Elisa\Downloads\WhatsApp Image 2019-06-10 at 9.19.10 AM.jpeg" id="160" name="Google Shape;1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61" name="Google Shape;161;p20"/>
          <p:cNvPicPr preferRelativeResize="0"/>
          <p:nvPr/>
        </p:nvPicPr>
        <p:blipFill rotWithShape="1">
          <a:blip r:embed="rId5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4427537" y="1550987"/>
            <a:ext cx="4349700" cy="4705200"/>
          </a:xfrm>
          <a:prstGeom prst="roundRect">
            <a:avLst>
              <a:gd fmla="val 820" name="adj"/>
            </a:avLst>
          </a:prstGeom>
          <a:solidFill>
            <a:srgbClr val="404040">
              <a:alpha val="32550"/>
            </a:srgbClr>
          </a:solidFill>
          <a:ln cap="flat" cmpd="sng" w="254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HICIMOS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760912" y="1916112"/>
            <a:ext cx="3675000" cy="4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Por motivos de eficiencia y alto rendimiento, utilizamos tres modelos de inteligencia artificial: </a:t>
            </a:r>
            <a:endParaRPr/>
          </a:p>
          <a:p>
            <a:pPr indent="-342900" lvl="1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Regresión logística y</a:t>
            </a:r>
            <a:endParaRPr/>
          </a:p>
          <a:p>
            <a:pPr indent="-342900" lvl="1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XGBOOST </a:t>
            </a:r>
            <a:endParaRPr/>
          </a:p>
          <a:p>
            <a:pPr indent="-342900" lvl="1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Random Forest</a:t>
            </a:r>
            <a:endParaRPr b="0" i="0" sz="1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►"/>
            </a:pPr>
            <a:r>
              <a:rPr b="0" i="0" lang="en-US" sz="19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Y determinamos cual de las tres tiene mejor desempeño en la clasificación.</a:t>
            </a:r>
            <a:endParaRPr/>
          </a:p>
          <a:p>
            <a:pPr indent="-190500" lvl="0" marL="3429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3717" r="19305" t="0"/>
          <a:stretch/>
        </p:blipFill>
        <p:spPr>
          <a:xfrm>
            <a:off x="363048" y="1549402"/>
            <a:ext cx="3624900" cy="47070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33000" stPos="0" sy="-100000" ky="0"/>
          </a:effectLst>
        </p:spPr>
      </p:pic>
      <p:pic>
        <p:nvPicPr>
          <p:cNvPr descr="C:\Users\Elisa\Downloads\WhatsApp Image 2019-06-10 at 9.19.10 AM.jpeg"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12" y="142875"/>
            <a:ext cx="8842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71" name="Google Shape;171;p21"/>
          <p:cNvPicPr preferRelativeResize="0"/>
          <p:nvPr/>
        </p:nvPicPr>
        <p:blipFill rotWithShape="1">
          <a:blip r:embed="rId5">
            <a:alphaModFix/>
          </a:blip>
          <a:srcRect b="12881" l="17356" r="15344" t="12312"/>
          <a:stretch/>
        </p:blipFill>
        <p:spPr>
          <a:xfrm>
            <a:off x="8267700" y="142875"/>
            <a:ext cx="7683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